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95" r:id="rId3"/>
    <p:sldId id="257" r:id="rId4"/>
    <p:sldId id="259" r:id="rId5"/>
    <p:sldId id="273" r:id="rId6"/>
    <p:sldId id="271" r:id="rId7"/>
    <p:sldId id="272" r:id="rId8"/>
    <p:sldId id="274" r:id="rId9"/>
    <p:sldId id="275" r:id="rId10"/>
    <p:sldId id="277" r:id="rId11"/>
    <p:sldId id="279" r:id="rId12"/>
    <p:sldId id="286" r:id="rId13"/>
    <p:sldId id="280" r:id="rId14"/>
    <p:sldId id="303" r:id="rId15"/>
    <p:sldId id="288" r:id="rId16"/>
    <p:sldId id="292" r:id="rId17"/>
    <p:sldId id="291" r:id="rId18"/>
    <p:sldId id="299" r:id="rId19"/>
    <p:sldId id="264" r:id="rId20"/>
    <p:sldId id="265" r:id="rId21"/>
    <p:sldId id="300" r:id="rId22"/>
    <p:sldId id="301" r:id="rId23"/>
    <p:sldId id="284" r:id="rId24"/>
    <p:sldId id="285" r:id="rId25"/>
    <p:sldId id="287" r:id="rId26"/>
    <p:sldId id="262" r:id="rId27"/>
    <p:sldId id="282" r:id="rId28"/>
    <p:sldId id="283" r:id="rId29"/>
    <p:sldId id="293" r:id="rId30"/>
    <p:sldId id="294" r:id="rId31"/>
    <p:sldId id="268" r:id="rId32"/>
    <p:sldId id="296" r:id="rId33"/>
    <p:sldId id="302" r:id="rId34"/>
    <p:sldId id="298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2963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763AE6-AD8B-0E49-88DA-CF8A1C264AF6}" type="datetimeFigureOut">
              <a:rPr lang="en-US" smtClean="0"/>
              <a:t>3/25/19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B8AD3-4132-8F4B-9E08-753C6C65D8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947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Amount of DNA/RNA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Average signal vs. single-cell level signal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EB8AD3-4132-8F4B-9E08-753C6C65D8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55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106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29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6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20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06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58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3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56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78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678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612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249E3-85C1-3548-88EF-3AE04F1B4A71}" type="datetimeFigureOut">
              <a:rPr lang="en-US" smtClean="0"/>
              <a:t>3/25/19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E23CC-F68A-FF47-967F-B467D133B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39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orxiv.org/content/10.1101/352484v3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humancellatlas.org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hyperlink" Target="https://satijalab.org/seurat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jpg"/><Relationship Id="rId5" Type="http://schemas.openxmlformats.org/officeDocument/2006/relationships/hyperlink" Target="https://edu.glogster.com/" TargetMode="External"/><Relationship Id="rId4" Type="http://schemas.openxmlformats.org/officeDocument/2006/relationships/hyperlink" Target="http://www.pathogenesys.com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community.10xgenomics.com/" TargetMode="External"/><Relationship Id="rId5" Type="http://schemas.openxmlformats.org/officeDocument/2006/relationships/hyperlink" Target="http://www.breastcancerstudyandsupport.org/" TargetMode="External"/><Relationship Id="rId4" Type="http://schemas.openxmlformats.org/officeDocument/2006/relationships/hyperlink" Target="http://www.vectorstock.co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Single-cell sequencing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501879"/>
          </a:xfrm>
        </p:spPr>
        <p:txBody>
          <a:bodyPr>
            <a:normAutofit/>
          </a:bodyPr>
          <a:lstStyle/>
          <a:p>
            <a:r>
              <a:rPr lang="en-US" sz="3200" b="1" dirty="0" err="1"/>
              <a:t>Ashis</a:t>
            </a:r>
            <a:r>
              <a:rPr lang="en-US" sz="3200" b="1" dirty="0"/>
              <a:t> </a:t>
            </a:r>
            <a:r>
              <a:rPr lang="en-US" sz="3200" b="1" dirty="0" err="1"/>
              <a:t>Saha</a:t>
            </a:r>
            <a:endParaRPr lang="en-US" sz="3200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000" dirty="0"/>
              <a:t>25 March 2019</a:t>
            </a:r>
          </a:p>
        </p:txBody>
      </p:sp>
    </p:spTree>
    <p:extLst>
      <p:ext uri="{BB962C8B-B14F-4D97-AF65-F5344CB8AC3E}">
        <p14:creationId xmlns:p14="http://schemas.microsoft.com/office/powerpoint/2010/main" val="330493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8726F-A25A-0745-BC86-F0FD9758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Tumor evolution : How does breast cancer metastasize?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911772-E0B7-0A49-8A13-95ABCE548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2628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Sequenced 52 cells from breast (primary) and 48 cells from liver (metastatic).</a:t>
            </a:r>
          </a:p>
          <a:p>
            <a:r>
              <a:rPr lang="en-US" dirty="0"/>
              <a:t>Computed CNV profiles.</a:t>
            </a:r>
          </a:p>
          <a:p>
            <a:r>
              <a:rPr lang="en-US" dirty="0"/>
              <a:t>Hierarchical clustering of CNV.</a:t>
            </a:r>
          </a:p>
          <a:p>
            <a:r>
              <a:rPr lang="en-US" dirty="0"/>
              <a:t>Aneuploids are very different from diploids.</a:t>
            </a:r>
          </a:p>
          <a:p>
            <a:r>
              <a:rPr lang="en-US" dirty="0"/>
              <a:t>Metastatic aneuploids did not mix-up with primary aneuploids.</a:t>
            </a:r>
          </a:p>
          <a:p>
            <a:r>
              <a:rPr lang="en-US" dirty="0"/>
              <a:t>One primary cell gained aneuploidy, and multiplied. One of them metastasized to liver and then multiplied there.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F3A362-37C1-C946-BDD3-445CE793E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40" y="2145468"/>
            <a:ext cx="6440482" cy="296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75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D87AB-14AE-6642-8999-6723FFF2C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Effect of incomplete RNA capture on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24883-F851-474C-8854-FF24730F5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520"/>
            <a:ext cx="10515600" cy="4683443"/>
          </a:xfrm>
        </p:spPr>
        <p:txBody>
          <a:bodyPr/>
          <a:lstStyle/>
          <a:p>
            <a:r>
              <a:rPr lang="en-US" dirty="0"/>
              <a:t>If RNA from a gene is not captured (dropout), it appears as not-expressed (0). </a:t>
            </a:r>
          </a:p>
          <a:p>
            <a:r>
              <a:rPr lang="en-US" dirty="0"/>
              <a:t>In fact, single-cell RNA-sequencing produces sparse non-zero matrices.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4CA4396-EB24-E645-9FF3-6C72E4DC48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399656"/>
              </p:ext>
            </p:extLst>
          </p:nvPr>
        </p:nvGraphicFramePr>
        <p:xfrm>
          <a:off x="838200" y="3444240"/>
          <a:ext cx="5105198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193">
                  <a:extLst>
                    <a:ext uri="{9D8B030D-6E8A-4147-A177-3AD203B41FA5}">
                      <a16:colId xmlns:a16="http://schemas.microsoft.com/office/drawing/2014/main" val="3590020391"/>
                    </a:ext>
                  </a:extLst>
                </a:gridCol>
                <a:gridCol w="875601">
                  <a:extLst>
                    <a:ext uri="{9D8B030D-6E8A-4147-A177-3AD203B41FA5}">
                      <a16:colId xmlns:a16="http://schemas.microsoft.com/office/drawing/2014/main" val="2453198038"/>
                    </a:ext>
                  </a:extLst>
                </a:gridCol>
                <a:gridCol w="875601">
                  <a:extLst>
                    <a:ext uri="{9D8B030D-6E8A-4147-A177-3AD203B41FA5}">
                      <a16:colId xmlns:a16="http://schemas.microsoft.com/office/drawing/2014/main" val="1225616734"/>
                    </a:ext>
                  </a:extLst>
                </a:gridCol>
                <a:gridCol w="875601">
                  <a:extLst>
                    <a:ext uri="{9D8B030D-6E8A-4147-A177-3AD203B41FA5}">
                      <a16:colId xmlns:a16="http://schemas.microsoft.com/office/drawing/2014/main" val="2841768126"/>
                    </a:ext>
                  </a:extLst>
                </a:gridCol>
                <a:gridCol w="875601">
                  <a:extLst>
                    <a:ext uri="{9D8B030D-6E8A-4147-A177-3AD203B41FA5}">
                      <a16:colId xmlns:a16="http://schemas.microsoft.com/office/drawing/2014/main" val="3625911933"/>
                    </a:ext>
                  </a:extLst>
                </a:gridCol>
                <a:gridCol w="875601">
                  <a:extLst>
                    <a:ext uri="{9D8B030D-6E8A-4147-A177-3AD203B41FA5}">
                      <a16:colId xmlns:a16="http://schemas.microsoft.com/office/drawing/2014/main" val="17089251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Gene-2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Gene-3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Gene-5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46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414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Cell-2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019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Cell-3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538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Cell-4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307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Cell-5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968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Cell-6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2258994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8AAD6DE9-FC52-474E-9581-D2186987E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751" y="2742883"/>
            <a:ext cx="4736753" cy="36890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5AEDE8-B686-CB4F-B791-39EEB441D655}"/>
              </a:ext>
            </a:extLst>
          </p:cNvPr>
          <p:cNvSpPr txBox="1"/>
          <p:nvPr/>
        </p:nvSpPr>
        <p:spPr>
          <a:xfrm>
            <a:off x="491592" y="6487063"/>
            <a:ext cx="11611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>
                <a:effectLst/>
              </a:rPr>
              <a:t>Bacher</a:t>
            </a:r>
            <a:r>
              <a:rPr lang="en-US" sz="1400" dirty="0">
                <a:effectLst/>
              </a:rPr>
              <a:t> R, </a:t>
            </a:r>
            <a:r>
              <a:rPr lang="en-US" sz="1400" dirty="0" err="1">
                <a:effectLst/>
              </a:rPr>
              <a:t>Kendziorski</a:t>
            </a:r>
            <a:r>
              <a:rPr lang="en-US" sz="1400" dirty="0">
                <a:effectLst/>
              </a:rPr>
              <a:t> C. 2016. Design and computational analysis of single-cell RNA-sequencing experiments. </a:t>
            </a:r>
            <a:r>
              <a:rPr lang="en-US" sz="1400" i="1" dirty="0">
                <a:effectLst/>
              </a:rPr>
              <a:t>Genome </a:t>
            </a:r>
            <a:r>
              <a:rPr lang="en-US" sz="1400" i="1" dirty="0" err="1">
                <a:effectLst/>
              </a:rPr>
              <a:t>Biol</a:t>
            </a:r>
            <a:r>
              <a:rPr lang="en-US" sz="1400" dirty="0">
                <a:effectLst/>
              </a:rPr>
              <a:t> </a:t>
            </a:r>
            <a:r>
              <a:rPr lang="en-US" sz="1400" b="1" dirty="0">
                <a:effectLst/>
              </a:rPr>
              <a:t>17</a:t>
            </a:r>
            <a:r>
              <a:rPr lang="en-US" sz="1400" dirty="0">
                <a:effectLst/>
              </a:rPr>
              <a:t>: 63. </a:t>
            </a:r>
          </a:p>
        </p:txBody>
      </p:sp>
    </p:spTree>
    <p:extLst>
      <p:ext uri="{BB962C8B-B14F-4D97-AF65-F5344CB8AC3E}">
        <p14:creationId xmlns:p14="http://schemas.microsoft.com/office/powerpoint/2010/main" val="3367810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CB1EB-5077-E340-8E30-7AC9D568A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Dropout/Zero-Inflation?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255E5-A717-CF4F-980C-EDB2D9DC2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approaches consider extra amount of zeros as technical error (Zero Inflation or Dropout)</a:t>
            </a:r>
          </a:p>
          <a:p>
            <a:r>
              <a:rPr lang="en-US" dirty="0"/>
              <a:t>Impute data</a:t>
            </a:r>
          </a:p>
          <a:p>
            <a:pPr lvl="1"/>
            <a:r>
              <a:rPr lang="en-US" dirty="0"/>
              <a:t>MAGIC (nearest neighbor based imputation)</a:t>
            </a:r>
          </a:p>
          <a:p>
            <a:pPr lvl="1"/>
            <a:r>
              <a:rPr lang="en-US" dirty="0"/>
              <a:t>SAVER</a:t>
            </a:r>
          </a:p>
          <a:p>
            <a:pPr lvl="1"/>
            <a:r>
              <a:rPr lang="en-US" dirty="0" err="1"/>
              <a:t>DeepImpute</a:t>
            </a:r>
            <a:endParaRPr lang="en-US" dirty="0"/>
          </a:p>
          <a:p>
            <a:r>
              <a:rPr lang="en-US" dirty="0"/>
              <a:t>According to recent papers, “there is no zero-inflation in droplet based single-cell data. Zeros are due to biological variability.”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A40AEA-6B88-774F-AF45-08522394E489}"/>
              </a:ext>
            </a:extLst>
          </p:cNvPr>
          <p:cNvSpPr txBox="1"/>
          <p:nvPr/>
        </p:nvSpPr>
        <p:spPr>
          <a:xfrm>
            <a:off x="328863" y="5850235"/>
            <a:ext cx="11534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Svensson</a:t>
            </a:r>
            <a:r>
              <a:rPr lang="en-US" dirty="0"/>
              <a:t>, V. (2019). Droplet </a:t>
            </a:r>
            <a:r>
              <a:rPr lang="en-US" dirty="0" err="1"/>
              <a:t>scRNA-seq</a:t>
            </a:r>
            <a:r>
              <a:rPr lang="en-US" dirty="0"/>
              <a:t> is not zero-inflated. </a:t>
            </a:r>
            <a:r>
              <a:rPr lang="en-US" i="1" dirty="0" err="1"/>
              <a:t>BioRxiv</a:t>
            </a:r>
            <a:r>
              <a:rPr lang="en-US" dirty="0"/>
              <a:t>, Townes, F. W., Hicks, S. C., </a:t>
            </a:r>
            <a:r>
              <a:rPr lang="en-US" dirty="0" err="1"/>
              <a:t>Aryee</a:t>
            </a:r>
            <a:r>
              <a:rPr lang="en-US" dirty="0"/>
              <a:t>, M. J., &amp; Irizarry, R. A. (2019). Feature Selection and Dimension Reduction for Single Cell RNA-</a:t>
            </a:r>
            <a:r>
              <a:rPr lang="en-US" dirty="0" err="1"/>
              <a:t>Seq</a:t>
            </a:r>
            <a:r>
              <a:rPr lang="en-US" dirty="0"/>
              <a:t> based on a Multinomial Model. </a:t>
            </a:r>
            <a:r>
              <a:rPr lang="en-US" i="1" dirty="0" err="1"/>
              <a:t>BioRxiv</a:t>
            </a:r>
            <a:r>
              <a:rPr lang="en-US" dirty="0"/>
              <a:t>, 574574.</a:t>
            </a:r>
          </a:p>
        </p:txBody>
      </p:sp>
    </p:spTree>
    <p:extLst>
      <p:ext uri="{BB962C8B-B14F-4D97-AF65-F5344CB8AC3E}">
        <p14:creationId xmlns:p14="http://schemas.microsoft.com/office/powerpoint/2010/main" val="349713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987DB-E546-5348-89B2-06A225C3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Modality of expression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1D3223B-10E4-134D-BC6F-5330AEFE34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52859" y="1490197"/>
            <a:ext cx="3761133" cy="3683946"/>
          </a:xfr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EFA4BA1-8D7A-F346-99B6-2CBFA19DB1E6}"/>
              </a:ext>
            </a:extLst>
          </p:cNvPr>
          <p:cNvGrpSpPr/>
          <p:nvPr/>
        </p:nvGrpSpPr>
        <p:grpSpPr>
          <a:xfrm>
            <a:off x="698689" y="2362199"/>
            <a:ext cx="4402699" cy="2811944"/>
            <a:chOff x="508190" y="2565203"/>
            <a:chExt cx="3181553" cy="184672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2CD2C4A-AC9D-0F4D-9851-18B870A904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190" y="2565203"/>
              <a:ext cx="3181553" cy="155733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46B0CF-5D9A-0344-A1E0-8C120B87FBCE}"/>
                </a:ext>
              </a:extLst>
            </p:cNvPr>
            <p:cNvSpPr txBox="1"/>
            <p:nvPr/>
          </p:nvSpPr>
          <p:spPr>
            <a:xfrm>
              <a:off x="1902343" y="4042600"/>
              <a:ext cx="12425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Read count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C3239F04-B042-A542-A13C-8B533AB01724}"/>
              </a:ext>
            </a:extLst>
          </p:cNvPr>
          <p:cNvSpPr/>
          <p:nvPr/>
        </p:nvSpPr>
        <p:spPr>
          <a:xfrm>
            <a:off x="968809" y="6293900"/>
            <a:ext cx="3396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Shalek</a:t>
            </a:r>
            <a:r>
              <a:rPr lang="en-US" dirty="0"/>
              <a:t> et al., Nature Letter (2013)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20F718-A0D0-0549-9231-6D6728CF7A09}"/>
              </a:ext>
            </a:extLst>
          </p:cNvPr>
          <p:cNvSpPr/>
          <p:nvPr/>
        </p:nvSpPr>
        <p:spPr>
          <a:xfrm>
            <a:off x="7297419" y="6293900"/>
            <a:ext cx="37244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Bacher</a:t>
            </a:r>
            <a:r>
              <a:rPr lang="en-US" dirty="0"/>
              <a:t> et al., Genome Biology (2017) </a:t>
            </a:r>
          </a:p>
        </p:txBody>
      </p:sp>
    </p:spTree>
    <p:extLst>
      <p:ext uri="{BB962C8B-B14F-4D97-AF65-F5344CB8AC3E}">
        <p14:creationId xmlns:p14="http://schemas.microsoft.com/office/powerpoint/2010/main" val="1367190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3E0FAE-CB3C-E04D-8654-9ABF666D7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in mind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B0532-AC3B-2543-B252-34D39F1C6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Sparse data</a:t>
            </a:r>
          </a:p>
          <a:p>
            <a:pPr lvl="1"/>
            <a:r>
              <a:rPr lang="en-US" dirty="0"/>
              <a:t>Assumption of normality distribution of expression is invalid.</a:t>
            </a:r>
          </a:p>
          <a:p>
            <a:r>
              <a:rPr lang="en-US" dirty="0"/>
              <a:t>Multimodality of expression</a:t>
            </a:r>
          </a:p>
          <a:p>
            <a:pPr lvl="1"/>
            <a:r>
              <a:rPr lang="en-US" dirty="0"/>
              <a:t>Assumption of normality distribution of expression is invalid.</a:t>
            </a:r>
          </a:p>
          <a:p>
            <a:pPr lvl="1"/>
            <a:r>
              <a:rPr lang="en-US" dirty="0"/>
              <a:t>Difference may occur in modality of expression.</a:t>
            </a:r>
          </a:p>
          <a:p>
            <a:r>
              <a:rPr lang="en-US" dirty="0"/>
              <a:t>Multiple sample from same individuals</a:t>
            </a:r>
          </a:p>
          <a:p>
            <a:pPr lvl="1"/>
            <a:r>
              <a:rPr lang="en-US" dirty="0"/>
              <a:t>Assumption of IID is invalid.</a:t>
            </a:r>
          </a:p>
          <a:p>
            <a:r>
              <a:rPr lang="en-US" dirty="0"/>
              <a:t>Simple differential expression for RNA-</a:t>
            </a:r>
            <a:r>
              <a:rPr lang="en-US" dirty="0" err="1"/>
              <a:t>seq</a:t>
            </a:r>
            <a:r>
              <a:rPr lang="en-US" dirty="0"/>
              <a:t> require special methods: MAST (</a:t>
            </a:r>
            <a:r>
              <a:rPr lang="en-US" dirty="0" err="1"/>
              <a:t>dropout+multimodality</a:t>
            </a:r>
            <a:r>
              <a:rPr lang="en-US" dirty="0"/>
              <a:t>), SCDE (ZINB), SCDD </a:t>
            </a:r>
            <a:r>
              <a:rPr lang="en-US"/>
              <a:t>(multimodality).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316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1F359-7CAA-A441-9E20-39B69FE27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08" y="365125"/>
            <a:ext cx="10698192" cy="1325563"/>
          </a:xfrm>
        </p:spPr>
        <p:txBody>
          <a:bodyPr/>
          <a:lstStyle/>
          <a:p>
            <a:r>
              <a:rPr lang="en-US" b="1" dirty="0"/>
              <a:t>Spike-in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F1DF2-92F1-9A4A-824C-A06501A06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1569720"/>
            <a:ext cx="6502132" cy="466344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scRNA-seq</a:t>
            </a:r>
            <a:r>
              <a:rPr lang="en-US" dirty="0"/>
              <a:t> expression depends on starting material. RPKM/FPKM/TPM etc. do NOT count for starting RNA content.</a:t>
            </a:r>
          </a:p>
          <a:p>
            <a:r>
              <a:rPr lang="en-US" dirty="0"/>
              <a:t>So, we add synthetic transcripts of known sequence in known quantity. They are called RNA spike-ins.</a:t>
            </a:r>
          </a:p>
          <a:p>
            <a:r>
              <a:rPr lang="en-US" dirty="0"/>
              <a:t>If same amount of spike-ins used for each cell, we can estimate technical noise.</a:t>
            </a:r>
          </a:p>
          <a:p>
            <a:r>
              <a:rPr lang="en-US" dirty="0"/>
              <a:t>From relative amount of endogenous RNA and spike-in,  we estimate RNA content.</a:t>
            </a:r>
          </a:p>
          <a:p>
            <a:r>
              <a:rPr lang="en-US" dirty="0"/>
              <a:t> Example: External RNA Control Consortium (ERCC) set of 92 synthetic spikes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8FB6AC-08AF-9D45-8588-61E694352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532" y="365125"/>
            <a:ext cx="4319975" cy="57454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C2CA34-6980-BF4C-BF04-02AEAF11FAE4}"/>
              </a:ext>
            </a:extLst>
          </p:cNvPr>
          <p:cNvSpPr txBox="1"/>
          <p:nvPr/>
        </p:nvSpPr>
        <p:spPr>
          <a:xfrm>
            <a:off x="655608" y="6431915"/>
            <a:ext cx="11303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>
                <a:effectLst/>
              </a:rPr>
              <a:t>Stegle</a:t>
            </a:r>
            <a:r>
              <a:rPr lang="en-US" sz="1400" dirty="0">
                <a:effectLst/>
              </a:rPr>
              <a:t> O, </a:t>
            </a:r>
            <a:r>
              <a:rPr lang="en-US" sz="1400" dirty="0" err="1">
                <a:effectLst/>
              </a:rPr>
              <a:t>Teichmann</a:t>
            </a:r>
            <a:r>
              <a:rPr lang="en-US" sz="1400" dirty="0">
                <a:effectLst/>
              </a:rPr>
              <a:t> SA, </a:t>
            </a:r>
            <a:r>
              <a:rPr lang="en-US" sz="1400" dirty="0" err="1">
                <a:effectLst/>
              </a:rPr>
              <a:t>Marioni</a:t>
            </a:r>
            <a:r>
              <a:rPr lang="en-US" sz="1400" dirty="0">
                <a:effectLst/>
              </a:rPr>
              <a:t> JC. 2015. Computational and analytical challenges in single-cell transcriptomics. </a:t>
            </a:r>
            <a:r>
              <a:rPr lang="en-US" sz="1400" i="1" dirty="0">
                <a:effectLst/>
              </a:rPr>
              <a:t>Nat Rev Genet</a:t>
            </a:r>
            <a:r>
              <a:rPr lang="en-US" sz="1400" dirty="0">
                <a:effectLst/>
              </a:rPr>
              <a:t> </a:t>
            </a:r>
            <a:r>
              <a:rPr lang="en-US" sz="1400" b="1" dirty="0">
                <a:effectLst/>
              </a:rPr>
              <a:t>16</a:t>
            </a:r>
            <a:r>
              <a:rPr lang="en-US" sz="1400" dirty="0">
                <a:effectLst/>
              </a:rPr>
              <a:t>: 133–145.</a:t>
            </a:r>
          </a:p>
        </p:txBody>
      </p:sp>
    </p:spTree>
    <p:extLst>
      <p:ext uri="{BB962C8B-B14F-4D97-AF65-F5344CB8AC3E}">
        <p14:creationId xmlns:p14="http://schemas.microsoft.com/office/powerpoint/2010/main" val="2284210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2DFA-E6B8-3F4B-9FBE-0B76D82A8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Unique Molecule Identifier (UMI)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EC3F3-264B-F344-B572-9E9142F6B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one gene is amplified 20% more in one round, then it will be 1.2^10= 6.2 times more abundant after 10 rounds of PCR.</a:t>
            </a:r>
          </a:p>
          <a:p>
            <a:r>
              <a:rPr lang="en-US" dirty="0"/>
              <a:t> Solution: Use UMIs, random sequences attached to individual molecules prior to PCR.</a:t>
            </a:r>
          </a:p>
          <a:p>
            <a:r>
              <a:rPr lang="en-US" dirty="0"/>
              <a:t>Each molecule is now unique and we can count them.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These days – each cell is also barcoded for parallel sequencing.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79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9F08A-3B11-0D4E-81E9-81A41267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Barcode+UMI</a:t>
            </a:r>
            <a:r>
              <a:rPr lang="en-US" dirty="0"/>
              <a:t> to count matrix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768DBF0-D1BC-AE40-8213-57F4C3D54B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758" y="1878631"/>
            <a:ext cx="11734134" cy="344839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E4335C-2409-9044-9913-C1732517289F}"/>
              </a:ext>
            </a:extLst>
          </p:cNvPr>
          <p:cNvSpPr txBox="1"/>
          <p:nvPr/>
        </p:nvSpPr>
        <p:spPr>
          <a:xfrm>
            <a:off x="288758" y="551497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Barcode=Cell, UMI=RNA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EC2E9F-CAFE-A640-A58B-F0AE46CB7AEC}"/>
              </a:ext>
            </a:extLst>
          </p:cNvPr>
          <p:cNvSpPr txBox="1"/>
          <p:nvPr/>
        </p:nvSpPr>
        <p:spPr>
          <a:xfrm>
            <a:off x="4083382" y="6452330"/>
            <a:ext cx="81086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Evan </a:t>
            </a:r>
            <a:r>
              <a:rPr lang="en-US" sz="1200" dirty="0" err="1"/>
              <a:t>Macosko</a:t>
            </a:r>
            <a:r>
              <a:rPr lang="en-US" sz="1200" dirty="0"/>
              <a:t> et al. Highly Parallel Genome-wide Expression Profiling of Individual Cells Using Nanoliter Droplets, Cell 2015.</a:t>
            </a:r>
          </a:p>
        </p:txBody>
      </p:sp>
    </p:spTree>
    <p:extLst>
      <p:ext uri="{BB962C8B-B14F-4D97-AF65-F5344CB8AC3E}">
        <p14:creationId xmlns:p14="http://schemas.microsoft.com/office/powerpoint/2010/main" val="1588055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A30F4-67E7-9343-ACE7-37B82AFB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2 cells are captured?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11ACA-B7F2-8944-9844-CA6FDFCF7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called a doublet.</a:t>
            </a:r>
          </a:p>
          <a:p>
            <a:r>
              <a:rPr lang="en-US" dirty="0" err="1"/>
              <a:t>DoubletFinder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https://www.biorxiv.org/content/10.1101/352484v3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2453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Technical/hidden factors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2173772"/>
            <a:ext cx="9728200" cy="3517900"/>
          </a:xfrm>
        </p:spPr>
      </p:pic>
      <p:sp>
        <p:nvSpPr>
          <p:cNvPr id="5" name="TextBox 4"/>
          <p:cNvSpPr txBox="1"/>
          <p:nvPr/>
        </p:nvSpPr>
        <p:spPr>
          <a:xfrm>
            <a:off x="1673525" y="6245525"/>
            <a:ext cx="10075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effectLst/>
              </a:rPr>
              <a:t>Buettner</a:t>
            </a:r>
            <a:r>
              <a:rPr lang="en-US" dirty="0">
                <a:effectLst/>
              </a:rPr>
              <a:t> F et al. 2015. Computational analysis of cell-to-cell heterogeneity in single-cell RNA-sequencing data reveals hidden subpopulations of cells. </a:t>
            </a:r>
            <a:r>
              <a:rPr lang="en-US" i="1" dirty="0">
                <a:effectLst/>
              </a:rPr>
              <a:t>Nat </a:t>
            </a:r>
            <a:r>
              <a:rPr lang="en-US" i="1" dirty="0" err="1">
                <a:effectLst/>
              </a:rPr>
              <a:t>Biotechnol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33</a:t>
            </a:r>
            <a:r>
              <a:rPr lang="en-US" dirty="0">
                <a:effectLst/>
              </a:rPr>
              <a:t>: 155–160.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0478" y="1541246"/>
            <a:ext cx="4305300" cy="711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E0DC84-0B65-8F4B-9DB3-551A5594F197}"/>
              </a:ext>
            </a:extLst>
          </p:cNvPr>
          <p:cNvSpPr txBox="1"/>
          <p:nvPr/>
        </p:nvSpPr>
        <p:spPr>
          <a:xfrm>
            <a:off x="7955280" y="502920"/>
            <a:ext cx="1036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Hidden factors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0D905A7-F69B-3948-9231-010CBA143FEF}"/>
              </a:ext>
            </a:extLst>
          </p:cNvPr>
          <p:cNvCxnSpPr>
            <a:stCxn id="3" idx="2"/>
          </p:cNvCxnSpPr>
          <p:nvPr/>
        </p:nvCxnSpPr>
        <p:spPr>
          <a:xfrm>
            <a:off x="8473440" y="1149251"/>
            <a:ext cx="30480" cy="541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ED1EA52-FC85-684A-ACD5-9DA58A92E28B}"/>
              </a:ext>
            </a:extLst>
          </p:cNvPr>
          <p:cNvSpPr txBox="1"/>
          <p:nvPr/>
        </p:nvSpPr>
        <p:spPr>
          <a:xfrm>
            <a:off x="9063128" y="550477"/>
            <a:ext cx="1223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Observed</a:t>
            </a:r>
            <a:br>
              <a:rPr lang="en-US" dirty="0"/>
            </a:br>
            <a:r>
              <a:rPr lang="en-US" dirty="0"/>
              <a:t>Covariates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357731-1EBE-544B-98D6-9E0BF2B02929}"/>
              </a:ext>
            </a:extLst>
          </p:cNvPr>
          <p:cNvCxnSpPr>
            <a:stCxn id="9" idx="2"/>
          </p:cNvCxnSpPr>
          <p:nvPr/>
        </p:nvCxnSpPr>
        <p:spPr>
          <a:xfrm>
            <a:off x="9675064" y="1196808"/>
            <a:ext cx="17576" cy="493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373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F7DC2-D412-9448-898D-FD1833E8E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A8E0B-6C8E-F24F-B7F0-11B86B145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single-cell sequencing?</a:t>
            </a:r>
          </a:p>
          <a:p>
            <a:r>
              <a:rPr lang="en-US" dirty="0"/>
              <a:t>Why do we study?</a:t>
            </a:r>
          </a:p>
          <a:p>
            <a:r>
              <a:rPr lang="en-US" dirty="0"/>
              <a:t>Single-cell DNA sequencing (with application)</a:t>
            </a:r>
          </a:p>
          <a:p>
            <a:r>
              <a:rPr lang="en-US" dirty="0"/>
              <a:t>Single-cell RNA Sequencing (</a:t>
            </a:r>
            <a:r>
              <a:rPr lang="en-US" dirty="0" err="1"/>
              <a:t>scRNA-seq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Characteristics of data</a:t>
            </a:r>
          </a:p>
          <a:p>
            <a:pPr lvl="1"/>
            <a:r>
              <a:rPr lang="en-US" dirty="0"/>
              <a:t>Applications</a:t>
            </a:r>
          </a:p>
          <a:p>
            <a:r>
              <a:rPr lang="en-US" dirty="0"/>
              <a:t>Multiple types of sequencing from a single-cell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188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0836"/>
            <a:ext cx="10515600" cy="1325563"/>
          </a:xfrm>
        </p:spPr>
        <p:txBody>
          <a:bodyPr/>
          <a:lstStyle/>
          <a:p>
            <a:r>
              <a:rPr lang="en-US"/>
              <a:t>Confounded study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26" y="1566831"/>
            <a:ext cx="6353276" cy="476495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854" y="3076963"/>
            <a:ext cx="4944367" cy="17446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435306"/>
            <a:ext cx="111395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effectLst/>
              </a:rPr>
              <a:t>Hicks SC, </a:t>
            </a:r>
            <a:r>
              <a:rPr lang="en-US" sz="1400" dirty="0" err="1">
                <a:effectLst/>
              </a:rPr>
              <a:t>Teng</a:t>
            </a:r>
            <a:r>
              <a:rPr lang="en-US" sz="1400" dirty="0">
                <a:effectLst/>
              </a:rPr>
              <a:t> M, Irizarry RA. 2015. </a:t>
            </a:r>
            <a:r>
              <a:rPr lang="en-US" sz="1400" i="1" dirty="0">
                <a:effectLst/>
              </a:rPr>
              <a:t>On the widespread and critical impact of systematic bias and batch effects in single-cell RNA-</a:t>
            </a:r>
            <a:r>
              <a:rPr lang="en-US" sz="1400" i="1" dirty="0" err="1">
                <a:effectLst/>
              </a:rPr>
              <a:t>Seq</a:t>
            </a:r>
            <a:r>
              <a:rPr lang="en-US" sz="1400" i="1" dirty="0">
                <a:effectLst/>
              </a:rPr>
              <a:t> data</a:t>
            </a:r>
            <a:r>
              <a:rPr lang="en-US" sz="1400" dirty="0">
                <a:effectLst/>
              </a:rPr>
              <a:t>. </a:t>
            </a:r>
            <a:r>
              <a:rPr lang="en-US" sz="1400" dirty="0" err="1">
                <a:effectLst/>
              </a:rPr>
              <a:t>bioRxiv</a:t>
            </a:r>
            <a:r>
              <a:rPr lang="en-US" sz="1400" dirty="0">
                <a:effectLst/>
              </a:rPr>
              <a:t>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88245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6CAF2-3F11-7B43-B3CB-F628F390D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501597-8027-6E41-8ECD-A4D84EABB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6205" y="642685"/>
            <a:ext cx="6133405" cy="585019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EBB7D0-F186-CD46-9AC7-6F72BD6230D7}"/>
              </a:ext>
            </a:extLst>
          </p:cNvPr>
          <p:cNvSpPr txBox="1"/>
          <p:nvPr/>
        </p:nvSpPr>
        <p:spPr>
          <a:xfrm>
            <a:off x="1330036" y="1816925"/>
            <a:ext cx="807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library size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DCA3E7-83C6-0440-8E0D-727BF9543855}"/>
              </a:ext>
            </a:extLst>
          </p:cNvPr>
          <p:cNvSpPr txBox="1"/>
          <p:nvPr/>
        </p:nvSpPr>
        <p:spPr>
          <a:xfrm>
            <a:off x="1092530" y="4286992"/>
            <a:ext cx="12282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</a:t>
            </a:r>
            <a:br>
              <a:rPr lang="en-US" dirty="0"/>
            </a:br>
            <a:r>
              <a:rPr lang="en-US" dirty="0"/>
              <a:t>expressed </a:t>
            </a:r>
            <a:br>
              <a:rPr lang="en-US" dirty="0"/>
            </a:br>
            <a:r>
              <a:rPr lang="en-US" dirty="0"/>
              <a:t>genes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CFE40B-3540-F940-8F95-824BAD37F649}"/>
              </a:ext>
            </a:extLst>
          </p:cNvPr>
          <p:cNvSpPr txBox="1"/>
          <p:nvPr/>
        </p:nvSpPr>
        <p:spPr>
          <a:xfrm>
            <a:off x="9215252" y="1816925"/>
            <a:ext cx="1476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Percentage of</a:t>
            </a:r>
          </a:p>
          <a:p>
            <a:r>
              <a:rPr lang="en-US" dirty="0"/>
              <a:t>Spike-ins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66BC2-2F74-1543-A1CF-3DB09D010EA5}"/>
              </a:ext>
            </a:extLst>
          </p:cNvPr>
          <p:cNvSpPr txBox="1"/>
          <p:nvPr/>
        </p:nvSpPr>
        <p:spPr>
          <a:xfrm>
            <a:off x="9243586" y="4381995"/>
            <a:ext cx="1552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Percentage of</a:t>
            </a:r>
            <a:br>
              <a:rPr lang="en-US" dirty="0"/>
            </a:br>
            <a:r>
              <a:rPr lang="en-US" dirty="0"/>
              <a:t>mitochondrial </a:t>
            </a:r>
            <a:br>
              <a:rPr lang="en-US" dirty="0"/>
            </a:br>
            <a:r>
              <a:rPr lang="en-US" dirty="0"/>
              <a:t>reads</a:t>
            </a:r>
          </a:p>
        </p:txBody>
      </p:sp>
    </p:spTree>
    <p:extLst>
      <p:ext uri="{BB962C8B-B14F-4D97-AF65-F5344CB8AC3E}">
        <p14:creationId xmlns:p14="http://schemas.microsoft.com/office/powerpoint/2010/main" val="349953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A4839-8C7B-2448-8214-2E221EB3F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21392F-D636-7B46-A1B4-9A5F9305AF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6966" y="365124"/>
            <a:ext cx="4542078" cy="59095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B764D2-04A6-A746-961C-B640C3FC4E6D}"/>
              </a:ext>
            </a:extLst>
          </p:cNvPr>
          <p:cNvSpPr txBox="1"/>
          <p:nvPr/>
        </p:nvSpPr>
        <p:spPr>
          <a:xfrm>
            <a:off x="380011" y="1923802"/>
            <a:ext cx="52421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House-keeping genes, Ribosomal and mitochondrial genes should most highly expressed.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Dominance of ERCC is not good.</a:t>
            </a:r>
          </a:p>
        </p:txBody>
      </p:sp>
    </p:spTree>
    <p:extLst>
      <p:ext uri="{BB962C8B-B14F-4D97-AF65-F5344CB8AC3E}">
        <p14:creationId xmlns:p14="http://schemas.microsoft.com/office/powerpoint/2010/main" val="17265872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E3C199-2713-4944-BF51-7FFFD6A1C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 types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35A934-EE76-0445-A3C5-45725433F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Cell discovered in 1865.</a:t>
            </a:r>
          </a:p>
          <a:p>
            <a:r>
              <a:rPr lang="en-US" dirty="0"/>
              <a:t>But still cell-type is not well defined.</a:t>
            </a:r>
          </a:p>
          <a:p>
            <a:r>
              <a:rPr lang="en-US" dirty="0"/>
              <a:t>Which criteria to define cell type?</a:t>
            </a:r>
          </a:p>
          <a:p>
            <a:pPr lvl="1"/>
            <a:r>
              <a:rPr lang="en-US" dirty="0"/>
              <a:t>Existence of nucleus (prokaryotic/eukaryotic)?: Too broad types.</a:t>
            </a:r>
          </a:p>
          <a:p>
            <a:pPr lvl="1"/>
            <a:r>
              <a:rPr lang="en-US" dirty="0"/>
              <a:t>Location / Organ where the cell was found? : multiple cell-types in an organs.</a:t>
            </a:r>
          </a:p>
          <a:p>
            <a:pPr lvl="1"/>
            <a:r>
              <a:rPr lang="en-US" dirty="0"/>
              <a:t>Cell functions? Same cell takes part in different functions</a:t>
            </a:r>
          </a:p>
          <a:p>
            <a:r>
              <a:rPr lang="en-US" dirty="0"/>
              <a:t>Computational methods with single-cell omics data can define cell types.</a:t>
            </a:r>
          </a:p>
          <a:p>
            <a:r>
              <a:rPr lang="en-US" dirty="0"/>
              <a:t>Human Cell Atlas : Catalog all cell-types in human. </a:t>
            </a:r>
            <a:r>
              <a:rPr lang="en-US" dirty="0">
                <a:hlinkClick r:id="rId2"/>
              </a:rPr>
              <a:t>http://humancellatlas.org/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3742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1B800-B65D-A541-A3C2-073A69986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cell-types (Clustering)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5EC37E-0617-6F47-9D05-E4C9CED7A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9444"/>
            <a:ext cx="10515600" cy="40036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3D0F82-7EA0-7C42-863F-975DF7E9E895}"/>
              </a:ext>
            </a:extLst>
          </p:cNvPr>
          <p:cNvSpPr txBox="1"/>
          <p:nvPr/>
        </p:nvSpPr>
        <p:spPr>
          <a:xfrm>
            <a:off x="6224337" y="5818477"/>
            <a:ext cx="89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UMAP</a:t>
            </a:r>
          </a:p>
        </p:txBody>
      </p:sp>
    </p:spTree>
    <p:extLst>
      <p:ext uri="{BB962C8B-B14F-4D97-AF65-F5344CB8AC3E}">
        <p14:creationId xmlns:p14="http://schemas.microsoft.com/office/powerpoint/2010/main" val="395375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5B5E5-C634-B641-9DCD-1964FA9DC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Cell types ﻿in adult frozen mouse hippocampus and prefrontal cortex.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8029EB-1ABA-8B41-8CA5-8BC29F8C8B8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74399" y="2531873"/>
            <a:ext cx="6324759" cy="378625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CBA463-DAFE-3C4D-AC56-D6CD90534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97516" y="1825625"/>
            <a:ext cx="3156284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PCA -&gt; Distance -&gt; k-NN -&gt; </a:t>
            </a:r>
            <a:r>
              <a:rPr lang="en-US" dirty="0" err="1"/>
              <a:t>Infomap</a:t>
            </a:r>
            <a:endParaRPr lang="en-US" dirty="0"/>
          </a:p>
          <a:p>
            <a:r>
              <a:rPr lang="en-US" dirty="0" err="1"/>
              <a:t>tSNE</a:t>
            </a:r>
            <a:r>
              <a:rPr lang="en-US" dirty="0"/>
              <a:t> is only for visualization, not for analysis (use UMAP instead)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7DF0E1-226D-1C40-AB5C-F2491F7B48CE}"/>
              </a:ext>
            </a:extLst>
          </p:cNvPr>
          <p:cNvSpPr txBox="1"/>
          <p:nvPr/>
        </p:nvSpPr>
        <p:spPr>
          <a:xfrm>
            <a:off x="974399" y="6448926"/>
            <a:ext cx="1100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Habib et al., Massively parallel single-nucleus RNA-</a:t>
            </a:r>
            <a:r>
              <a:rPr lang="en-US" dirty="0" err="1"/>
              <a:t>seq</a:t>
            </a:r>
            <a:r>
              <a:rPr lang="en-US" dirty="0"/>
              <a:t> with </a:t>
            </a:r>
            <a:r>
              <a:rPr lang="en-US" dirty="0" err="1"/>
              <a:t>DroNc-seq</a:t>
            </a:r>
            <a:r>
              <a:rPr lang="en-US" dirty="0"/>
              <a:t>, Nat Meth (2017)</a:t>
            </a:r>
          </a:p>
        </p:txBody>
      </p:sp>
    </p:spTree>
    <p:extLst>
      <p:ext uri="{BB962C8B-B14F-4D97-AF65-F5344CB8AC3E}">
        <p14:creationId xmlns:p14="http://schemas.microsoft.com/office/powerpoint/2010/main" val="9805864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7101"/>
            <a:ext cx="10515600" cy="1325563"/>
          </a:xfrm>
        </p:spPr>
        <p:txBody>
          <a:bodyPr/>
          <a:lstStyle/>
          <a:p>
            <a:r>
              <a:rPr lang="en-US" dirty="0"/>
              <a:t>Advantage of </a:t>
            </a:r>
            <a:r>
              <a:rPr lang="en-US" dirty="0" err="1"/>
              <a:t>scRNA-seq</a:t>
            </a:r>
            <a:r>
              <a:rPr lang="en-US" dirty="0"/>
              <a:t>: Simpson Paradox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66491" y="6469811"/>
            <a:ext cx="1026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effectLst/>
              </a:rPr>
              <a:t>Trapnell</a:t>
            </a:r>
            <a:r>
              <a:rPr lang="en-US" dirty="0">
                <a:effectLst/>
              </a:rPr>
              <a:t> C. 2015. Defining cell types and states with single-cell genomics. </a:t>
            </a:r>
            <a:r>
              <a:rPr lang="en-US" i="1" dirty="0">
                <a:effectLst/>
              </a:rPr>
              <a:t>Genome Res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25</a:t>
            </a:r>
            <a:r>
              <a:rPr lang="en-US" dirty="0">
                <a:effectLst/>
              </a:rPr>
              <a:t>: 1491–1498.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1D6A057-4031-8840-B8BD-54259A9E5A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9400" y="2229644"/>
            <a:ext cx="6553200" cy="3543300"/>
          </a:xfrm>
        </p:spPr>
      </p:pic>
    </p:spTree>
    <p:extLst>
      <p:ext uri="{BB962C8B-B14F-4D97-AF65-F5344CB8AC3E}">
        <p14:creationId xmlns:p14="http://schemas.microsoft.com/office/powerpoint/2010/main" val="15858914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7101"/>
            <a:ext cx="10515600" cy="1325563"/>
          </a:xfrm>
        </p:spPr>
        <p:txBody>
          <a:bodyPr/>
          <a:lstStyle/>
          <a:p>
            <a:r>
              <a:rPr lang="en-US" dirty="0"/>
              <a:t>Advantage of </a:t>
            </a:r>
            <a:r>
              <a:rPr lang="en-US" dirty="0" err="1"/>
              <a:t>scRNA-seq</a:t>
            </a:r>
            <a:r>
              <a:rPr lang="en-US" dirty="0"/>
              <a:t>: Change in regulation or composition?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66491" y="6469811"/>
            <a:ext cx="1026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effectLst/>
              </a:rPr>
              <a:t>Trapnell</a:t>
            </a:r>
            <a:r>
              <a:rPr lang="en-US" dirty="0">
                <a:effectLst/>
              </a:rPr>
              <a:t> C. 2015. Defining cell types and states with single-cell genomics. </a:t>
            </a:r>
            <a:r>
              <a:rPr lang="en-US" i="1" dirty="0">
                <a:effectLst/>
              </a:rPr>
              <a:t>Genome Res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25</a:t>
            </a:r>
            <a:r>
              <a:rPr lang="en-US" dirty="0">
                <a:effectLst/>
              </a:rPr>
              <a:t>: 1491–1498.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FAC08D-7423-C94E-9EAD-1BBADC9B29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700" y="2178844"/>
            <a:ext cx="7594600" cy="3644900"/>
          </a:xfrm>
        </p:spPr>
      </p:pic>
    </p:spTree>
    <p:extLst>
      <p:ext uri="{BB962C8B-B14F-4D97-AF65-F5344CB8AC3E}">
        <p14:creationId xmlns:p14="http://schemas.microsoft.com/office/powerpoint/2010/main" val="33156791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7101"/>
            <a:ext cx="10515600" cy="1325563"/>
          </a:xfrm>
        </p:spPr>
        <p:txBody>
          <a:bodyPr/>
          <a:lstStyle/>
          <a:p>
            <a:r>
              <a:rPr lang="en-US" dirty="0"/>
              <a:t>Advantage of </a:t>
            </a:r>
            <a:r>
              <a:rPr lang="en-US" dirty="0" err="1"/>
              <a:t>scRNA-seq</a:t>
            </a:r>
            <a:r>
              <a:rPr lang="en-US" dirty="0"/>
              <a:t>: Strong signal in time-series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66491" y="6469811"/>
            <a:ext cx="1026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effectLst/>
              </a:rPr>
              <a:t>Trapnell</a:t>
            </a:r>
            <a:r>
              <a:rPr lang="en-US" dirty="0">
                <a:effectLst/>
              </a:rPr>
              <a:t> C. 2015. Defining cell types and states with single-cell genomics. </a:t>
            </a:r>
            <a:r>
              <a:rPr lang="en-US" i="1" dirty="0">
                <a:effectLst/>
              </a:rPr>
              <a:t>Genome Res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25</a:t>
            </a:r>
            <a:r>
              <a:rPr lang="en-US" dirty="0">
                <a:effectLst/>
              </a:rPr>
              <a:t>: 1491–1498.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077B11A-CD2C-8945-877C-79978B6AE1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8641" y="1825625"/>
            <a:ext cx="4214718" cy="4351338"/>
          </a:xfrm>
        </p:spPr>
      </p:pic>
    </p:spTree>
    <p:extLst>
      <p:ext uri="{BB962C8B-B14F-4D97-AF65-F5344CB8AC3E}">
        <p14:creationId xmlns:p14="http://schemas.microsoft.com/office/powerpoint/2010/main" val="37962942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BAFD7-8688-F94B-B3A7-0731C6233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But cells do not come with differentiation tag.</a:t>
            </a:r>
            <a:br>
              <a:rPr lang="en-US" dirty="0"/>
            </a:br>
            <a:r>
              <a:rPr lang="en-US" dirty="0"/>
              <a:t>We have to learn pseudo-temporal </a:t>
            </a:r>
            <a:r>
              <a:rPr lang="en-US" dirty="0" err="1"/>
              <a:t>orderi</a:t>
            </a:r>
            <a:r>
              <a:rPr lang="en-US" dirty="0"/>
              <a:t>	ng.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E8CC5E-A2D6-664E-978E-5A8042BA24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1907064"/>
            <a:ext cx="6248400" cy="41275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43FA54-B8AB-B445-98F2-7F0D433C0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2015014"/>
            <a:ext cx="5156200" cy="4368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0F81D5-6B09-9A4E-A72E-073732DFDA50}"/>
              </a:ext>
            </a:extLst>
          </p:cNvPr>
          <p:cNvSpPr txBox="1"/>
          <p:nvPr/>
        </p:nvSpPr>
        <p:spPr>
          <a:xfrm>
            <a:off x="3459480" y="6492240"/>
            <a:ext cx="8478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Cole </a:t>
            </a:r>
            <a:r>
              <a:rPr lang="en-US" dirty="0" err="1"/>
              <a:t>Trapnell</a:t>
            </a:r>
            <a:r>
              <a:rPr lang="en-US" dirty="0"/>
              <a:t> et al., </a:t>
            </a:r>
            <a:r>
              <a:rPr lang="en-US" b="1" dirty="0" err="1"/>
              <a:t>Monocole</a:t>
            </a:r>
            <a:r>
              <a:rPr lang="en-US" dirty="0"/>
              <a:t>, Nat Biotech 2014</a:t>
            </a:r>
          </a:p>
        </p:txBody>
      </p:sp>
    </p:spTree>
    <p:extLst>
      <p:ext uri="{BB962C8B-B14F-4D97-AF65-F5344CB8AC3E}">
        <p14:creationId xmlns:p14="http://schemas.microsoft.com/office/powerpoint/2010/main" val="3293657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 (traditional) vs. Single-cell sequencing</a:t>
            </a:r>
          </a:p>
        </p:txBody>
      </p:sp>
      <p:pic>
        <p:nvPicPr>
          <p:cNvPr id="1026" name="Picture 2" descr="https://lh4.googleusercontent.com/MiRuNN2fHOOM9YMcIF08b7dkZaC15mPTyEOV9QtkBEyRsoS4eKQgXCK79-dSXTsuN88xZyTS1caJKMawtuZiS5xec-8LBXCxdpCJ2FBe1vySAYyV9RsaeXxv-vrc6n5ll_zQlra-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025" y="2171700"/>
            <a:ext cx="4752975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3C3EECF-C9AF-4B46-8359-65AD57082975}"/>
              </a:ext>
            </a:extLst>
          </p:cNvPr>
          <p:cNvGrpSpPr/>
          <p:nvPr/>
        </p:nvGrpSpPr>
        <p:grpSpPr>
          <a:xfrm>
            <a:off x="6832829" y="2171700"/>
            <a:ext cx="4787671" cy="4140443"/>
            <a:chOff x="6832829" y="2171700"/>
            <a:chExt cx="4787671" cy="41404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F079D95-C80C-7C46-A1A3-DAFCC7D8B5BF}"/>
                </a:ext>
              </a:extLst>
            </p:cNvPr>
            <p:cNvGrpSpPr/>
            <p:nvPr/>
          </p:nvGrpSpPr>
          <p:grpSpPr>
            <a:xfrm>
              <a:off x="6867525" y="2171700"/>
              <a:ext cx="4752975" cy="3648075"/>
              <a:chOff x="6867525" y="2171700"/>
              <a:chExt cx="4752975" cy="3648075"/>
            </a:xfrm>
          </p:grpSpPr>
          <p:pic>
            <p:nvPicPr>
              <p:cNvPr id="1028" name="Picture 4" descr="https://lh4.googleusercontent.com/MiRuNN2fHOOM9YMcIF08b7dkZaC15mPTyEOV9QtkBEyRsoS4eKQgXCK79-dSXTsuN88xZyTS1caJKMawtuZiS5xec-8LBXCxdpCJ2FBe1vySAYyV9RsaeXxv-vrc6n5ll_zQlra-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67525" y="2171700"/>
                <a:ext cx="4752975" cy="36480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2B01649-42EC-5941-A374-5969BFF31755}"/>
                  </a:ext>
                </a:extLst>
              </p:cNvPr>
              <p:cNvGrpSpPr/>
              <p:nvPr/>
            </p:nvGrpSpPr>
            <p:grpSpPr>
              <a:xfrm>
                <a:off x="7343775" y="2171700"/>
                <a:ext cx="1071563" cy="685800"/>
                <a:chOff x="7343775" y="2171700"/>
                <a:chExt cx="1071563" cy="685800"/>
              </a:xfrm>
            </p:grpSpPr>
            <p:sp>
              <p:nvSpPr>
                <p:cNvPr id="4" name="Rounded Rectangle 3"/>
                <p:cNvSpPr/>
                <p:nvPr/>
              </p:nvSpPr>
              <p:spPr>
                <a:xfrm>
                  <a:off x="7343775" y="2171700"/>
                  <a:ext cx="1071563" cy="68580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32" name="Picture 8" descr="https://lh4.googleusercontent.com/skb7x0GX7_xwZtC_er0672ZDiin31earUXRuIHdRrv3c9uIOg3TxF5beSvLFI9HeP9HnufGAwAGs1IbGgjeE6qjPNuuy0ZbIn8r5IC89q2273u5UuMR6vSLe0HKR_XbfgW6P1lH4Bg"/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717631" y="2347912"/>
                  <a:ext cx="323850" cy="3048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FBC59C7-ABF1-8242-92F5-62DA12221BBA}"/>
                </a:ext>
              </a:extLst>
            </p:cNvPr>
            <p:cNvSpPr txBox="1"/>
            <p:nvPr/>
          </p:nvSpPr>
          <p:spPr>
            <a:xfrm>
              <a:off x="6832829" y="5942811"/>
              <a:ext cx="2311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Single-Cell Sequencing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8275229-D3E5-D64C-962A-F9ED2C1D4863}"/>
              </a:ext>
            </a:extLst>
          </p:cNvPr>
          <p:cNvSpPr txBox="1"/>
          <p:nvPr/>
        </p:nvSpPr>
        <p:spPr>
          <a:xfrm>
            <a:off x="1495425" y="5927571"/>
            <a:ext cx="1865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Bulk Sequencing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A59924-5BE9-554F-8FDB-ECA05FCD7368}"/>
              </a:ext>
            </a:extLst>
          </p:cNvPr>
          <p:cNvSpPr txBox="1"/>
          <p:nvPr/>
        </p:nvSpPr>
        <p:spPr>
          <a:xfrm>
            <a:off x="200024" y="2500312"/>
            <a:ext cx="14306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&gt;= 1 ng DNA required for bulk seq.</a:t>
            </a:r>
            <a:endParaRPr lang="en-US" baseline="30000" dirty="0">
              <a:solidFill>
                <a:schemeClr val="accent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043045-3B91-124C-A1BE-713198A54783}"/>
              </a:ext>
            </a:extLst>
          </p:cNvPr>
          <p:cNvSpPr txBox="1"/>
          <p:nvPr/>
        </p:nvSpPr>
        <p:spPr>
          <a:xfrm>
            <a:off x="10706100" y="2162174"/>
            <a:ext cx="1390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~6-7 </a:t>
            </a:r>
            <a:r>
              <a:rPr lang="en-US" dirty="0" err="1">
                <a:solidFill>
                  <a:schemeClr val="accent2"/>
                </a:solidFill>
              </a:rPr>
              <a:t>pg</a:t>
            </a:r>
            <a:r>
              <a:rPr lang="en-US" dirty="0">
                <a:solidFill>
                  <a:schemeClr val="accent2"/>
                </a:solidFill>
              </a:rPr>
              <a:t> genomic DNA in </a:t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a cell</a:t>
            </a:r>
            <a:r>
              <a:rPr lang="en-US" baseline="30000" dirty="0">
                <a:solidFill>
                  <a:schemeClr val="accent2"/>
                </a:solidFill>
              </a:rPr>
              <a:t> 1.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5946D-EAE3-FB45-B1CE-3098846CC866}"/>
              </a:ext>
            </a:extLst>
          </p:cNvPr>
          <p:cNvSpPr txBox="1"/>
          <p:nvPr/>
        </p:nvSpPr>
        <p:spPr>
          <a:xfrm>
            <a:off x="3360717" y="6427875"/>
            <a:ext cx="8556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1. https://</a:t>
            </a:r>
            <a:r>
              <a:rPr lang="en-US" dirty="0" err="1"/>
              <a:t>www.nature.com</a:t>
            </a:r>
            <a:r>
              <a:rPr lang="en-US" dirty="0"/>
              <a:t>/articles/s41598-018-23325-2</a:t>
            </a:r>
          </a:p>
        </p:txBody>
      </p:sp>
    </p:spTree>
    <p:extLst>
      <p:ext uri="{BB962C8B-B14F-4D97-AF65-F5344CB8AC3E}">
        <p14:creationId xmlns:p14="http://schemas.microsoft.com/office/powerpoint/2010/main" val="50112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82EAC-D752-7B4F-9B01-2FF19323A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myoblasts differentiation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CD350D-80CF-4546-9411-100D7E657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2658" y="1825624"/>
            <a:ext cx="4662702" cy="4689271"/>
          </a:xfrm>
        </p:spPr>
      </p:pic>
    </p:spTree>
    <p:extLst>
      <p:ext uri="{BB962C8B-B14F-4D97-AF65-F5344CB8AC3E}">
        <p14:creationId xmlns:p14="http://schemas.microsoft.com/office/powerpoint/2010/main" val="3410783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inference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917" y="0"/>
            <a:ext cx="7064083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8355" y="4848045"/>
            <a:ext cx="35023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effectLst/>
              </a:rPr>
              <a:t>Moignard</a:t>
            </a:r>
            <a:r>
              <a:rPr lang="en-US" dirty="0">
                <a:effectLst/>
              </a:rPr>
              <a:t> V et al. 2015. Decoding the regulatory network of early blood development from single-cell gene expression measurements. </a:t>
            </a:r>
            <a:r>
              <a:rPr lang="en-US" i="1" dirty="0">
                <a:effectLst/>
              </a:rPr>
              <a:t>Nat </a:t>
            </a:r>
            <a:r>
              <a:rPr lang="en-US" i="1" dirty="0" err="1">
                <a:effectLst/>
              </a:rPr>
              <a:t>Biotechnol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33</a:t>
            </a:r>
            <a:r>
              <a:rPr lang="en-US" dirty="0">
                <a:effectLst/>
              </a:rPr>
              <a:t>: 269–276.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763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CBB60-5AD0-784F-BB58-6B174474F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types of sequences from a single cell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02E5E-51DF-EA48-8D1A-1068A7327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Genetic + Epigenetic + Transcriptome (</a:t>
            </a:r>
            <a:r>
              <a:rPr lang="en-US" dirty="0" err="1"/>
              <a:t>scTrio-seq</a:t>
            </a:r>
            <a:r>
              <a:rPr lang="en-US" dirty="0"/>
              <a:t>)</a:t>
            </a:r>
          </a:p>
          <a:p>
            <a:r>
              <a:rPr lang="en-US" dirty="0"/>
              <a:t>Transcriptome + Protein (REAP-</a:t>
            </a:r>
            <a:r>
              <a:rPr lang="en-US" dirty="0" err="1"/>
              <a:t>seq</a:t>
            </a:r>
            <a:r>
              <a:rPr lang="en-US" dirty="0"/>
              <a:t>)</a:t>
            </a:r>
          </a:p>
          <a:p>
            <a:r>
              <a:rPr lang="en-US" dirty="0"/>
              <a:t>Live cell imaging + RNA-</a:t>
            </a:r>
            <a:r>
              <a:rPr lang="en-US" dirty="0" err="1"/>
              <a:t>seq</a:t>
            </a:r>
            <a:r>
              <a:rPr lang="en-US" dirty="0"/>
              <a:t> (SCOPE-</a:t>
            </a:r>
            <a:r>
              <a:rPr lang="en-US" dirty="0" err="1"/>
              <a:t>seq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6632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84A4B-ACF3-7A41-AE42-BC59B817D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03929-146C-DC4D-86DE-BE2D5710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Generally single-cell data is big, require special tools.</a:t>
            </a:r>
          </a:p>
          <a:p>
            <a:r>
              <a:rPr lang="en-US" dirty="0"/>
              <a:t>Seurat: </a:t>
            </a:r>
            <a:r>
              <a:rPr lang="en-US" dirty="0">
                <a:hlinkClick r:id="rId2"/>
              </a:rPr>
              <a:t>https://satijalab.org/seurat/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4B0E36-589A-7545-A43E-4D98DC006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3491" y="1909534"/>
            <a:ext cx="1629313" cy="16293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0B5372-DC45-8647-ADBE-C6503CC3704B}"/>
              </a:ext>
            </a:extLst>
          </p:cNvPr>
          <p:cNvSpPr txBox="1"/>
          <p:nvPr/>
        </p:nvSpPr>
        <p:spPr>
          <a:xfrm>
            <a:off x="9533491" y="3555813"/>
            <a:ext cx="162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Rahul </a:t>
            </a:r>
            <a:r>
              <a:rPr lang="en-US" dirty="0" err="1"/>
              <a:t>Satija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7149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22CAB-7357-0440-BC27-1F7E60327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4400" dirty="0"/>
              <a:t>Summary: Lots of things are happening ...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Thanks!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D96D6-EDB7-954E-ABDB-344FBE854A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099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304" y="365125"/>
            <a:ext cx="4153040" cy="6062750"/>
          </a:xfrm>
        </p:spPr>
      </p:pic>
      <p:sp>
        <p:nvSpPr>
          <p:cNvPr id="5" name="TextBox 4"/>
          <p:cNvSpPr txBox="1"/>
          <p:nvPr/>
        </p:nvSpPr>
        <p:spPr>
          <a:xfrm>
            <a:off x="6145345" y="6427875"/>
            <a:ext cx="6046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effectLst/>
              </a:rPr>
              <a:t>Nawy</a:t>
            </a:r>
            <a:r>
              <a:rPr lang="en-US" dirty="0">
                <a:effectLst/>
              </a:rPr>
              <a:t> T. 2013. Single-cell sequencing. </a:t>
            </a:r>
            <a:r>
              <a:rPr lang="en-US" i="1" dirty="0">
                <a:effectLst/>
              </a:rPr>
              <a:t>Nat Methods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11</a:t>
            </a:r>
            <a:r>
              <a:rPr lang="en-US" dirty="0">
                <a:effectLst/>
              </a:rPr>
              <a:t>: 18–18.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987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2B486-513E-A541-9CBA-83579A4D8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Capturing single-cells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937CE4-4A17-584B-9C58-3E031E0756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0489" y="1447800"/>
            <a:ext cx="8789778" cy="49377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3E5D03-B0B0-2248-9058-017BA2461D77}"/>
              </a:ext>
            </a:extLst>
          </p:cNvPr>
          <p:cNvSpPr txBox="1"/>
          <p:nvPr/>
        </p:nvSpPr>
        <p:spPr>
          <a:xfrm>
            <a:off x="-436368" y="6492875"/>
            <a:ext cx="126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Kolodziejczyk</a:t>
            </a:r>
            <a:r>
              <a:rPr lang="en-US" dirty="0"/>
              <a:t> et al</a:t>
            </a:r>
            <a:r>
              <a:rPr lang="en-US" dirty="0">
                <a:effectLst/>
              </a:rPr>
              <a:t>. 2015. </a:t>
            </a:r>
            <a:r>
              <a:rPr lang="en-US" dirty="0"/>
              <a:t>The technology and biology of single-cell RNA sequencing</a:t>
            </a:r>
            <a:r>
              <a:rPr lang="en-US" dirty="0">
                <a:effectLst/>
              </a:rPr>
              <a:t>. </a:t>
            </a:r>
            <a:r>
              <a:rPr lang="en-US" dirty="0"/>
              <a:t>Molecular cell</a:t>
            </a:r>
            <a:r>
              <a:rPr lang="en-US" dirty="0">
                <a:effectLst/>
              </a:rPr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853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21551-AC27-9645-A849-F23DBD437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should we care for “single-cell” data?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FDAF6-FB68-9F46-B154-D69C61047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94523"/>
            <a:ext cx="3459480" cy="823912"/>
          </a:xfrm>
        </p:spPr>
        <p:txBody>
          <a:bodyPr/>
          <a:lstStyle/>
          <a:p>
            <a:pPr algn="ctr"/>
            <a:r>
              <a:rPr lang="en-US" dirty="0"/>
              <a:t>Study diseases cells directly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05E3287-722B-9A48-B146-E8380C2B08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2841467"/>
            <a:ext cx="3459480" cy="2203661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A50305D-307E-9847-9F21-75586CBA70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96698" y="1894523"/>
            <a:ext cx="3196036" cy="823912"/>
          </a:xfrm>
        </p:spPr>
        <p:txBody>
          <a:bodyPr/>
          <a:lstStyle/>
          <a:p>
            <a:pPr algn="ctr"/>
            <a:r>
              <a:rPr lang="en-US" dirty="0"/>
              <a:t>Study rare cells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AE7AD140-5ADB-4847-8DBB-8A01616AA37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96698" y="2822364"/>
            <a:ext cx="3151902" cy="220635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2F922B3-123A-2046-9140-D86BE34FEC68}"/>
              </a:ext>
            </a:extLst>
          </p:cNvPr>
          <p:cNvSpPr txBox="1"/>
          <p:nvPr/>
        </p:nvSpPr>
        <p:spPr>
          <a:xfrm>
            <a:off x="839788" y="5086192"/>
            <a:ext cx="3459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Papillary Thyroid Cancer Cells</a:t>
            </a:r>
            <a:r>
              <a:rPr lang="en-US" baseline="30000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F7220F-595B-DF47-99B6-065346B61F95}"/>
              </a:ext>
            </a:extLst>
          </p:cNvPr>
          <p:cNvSpPr txBox="1"/>
          <p:nvPr/>
        </p:nvSpPr>
        <p:spPr>
          <a:xfrm>
            <a:off x="1466491" y="6469811"/>
            <a:ext cx="1026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1.</a:t>
            </a:r>
            <a:r>
              <a:rPr lang="en-US" dirty="0">
                <a:effectLst/>
              </a:rPr>
              <a:t> </a:t>
            </a:r>
            <a:r>
              <a:rPr lang="en-US" dirty="0"/>
              <a:t>Wikipedia  2. </a:t>
            </a:r>
            <a:r>
              <a:rPr lang="en-US" dirty="0">
                <a:hlinkClick r:id="rId4"/>
              </a:rPr>
              <a:t>http://www.pathogenesys.com</a:t>
            </a:r>
            <a:r>
              <a:rPr lang="en-US" dirty="0"/>
              <a:t> 3. </a:t>
            </a:r>
            <a:r>
              <a:rPr lang="en-US" dirty="0">
                <a:hlinkClick r:id="rId5"/>
              </a:rPr>
              <a:t>https://edu.glogster.com</a:t>
            </a:r>
            <a:r>
              <a:rPr lang="en-US" dirty="0"/>
              <a:t> </a:t>
            </a:r>
            <a:endParaRPr lang="en-US" dirty="0">
              <a:effectLst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C2D064-2790-AE4F-B8A1-FA492B223EAF}"/>
              </a:ext>
            </a:extLst>
          </p:cNvPr>
          <p:cNvSpPr txBox="1"/>
          <p:nvPr/>
        </p:nvSpPr>
        <p:spPr>
          <a:xfrm>
            <a:off x="4696698" y="5046185"/>
            <a:ext cx="3151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Bone marrow cells from a </a:t>
            </a:r>
            <a:br>
              <a:rPr lang="en-US" dirty="0"/>
            </a:br>
            <a:r>
              <a:rPr lang="en-US" dirty="0"/>
              <a:t>breast-cancer patient</a:t>
            </a:r>
            <a:r>
              <a:rPr lang="en-US" baseline="30000" dirty="0"/>
              <a:t>2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284972D-8A1C-8041-84AD-C79FDA1C52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53608" y="2857873"/>
            <a:ext cx="2908824" cy="2187255"/>
          </a:xfrm>
          <a:prstGeom prst="rect">
            <a:avLst/>
          </a:prstGeom>
        </p:spPr>
      </p:pic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142BF9C-D2A3-EF45-94CC-150750793C75}"/>
              </a:ext>
            </a:extLst>
          </p:cNvPr>
          <p:cNvSpPr txBox="1">
            <a:spLocks/>
          </p:cNvSpPr>
          <p:nvPr/>
        </p:nvSpPr>
        <p:spPr>
          <a:xfrm>
            <a:off x="8410002" y="1894523"/>
            <a:ext cx="3196036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Study micro-organism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306D67C-79B8-6E4B-B142-7B1F99B4653C}"/>
              </a:ext>
            </a:extLst>
          </p:cNvPr>
          <p:cNvSpPr txBox="1"/>
          <p:nvPr/>
        </p:nvSpPr>
        <p:spPr>
          <a:xfrm>
            <a:off x="8425242" y="5086192"/>
            <a:ext cx="3459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Fungi</a:t>
            </a:r>
            <a:r>
              <a:rPr lang="en-US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621842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521551-AC27-9645-A849-F23DBD437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should we care for “single-cell” data?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FDAF6-FB68-9F46-B154-D69C61047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94523"/>
            <a:ext cx="3459480" cy="823912"/>
          </a:xfrm>
        </p:spPr>
        <p:txBody>
          <a:bodyPr/>
          <a:lstStyle/>
          <a:p>
            <a:pPr algn="ctr"/>
            <a:r>
              <a:rPr lang="en-US" dirty="0"/>
              <a:t>Embryonic Development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05E3287-722B-9A48-B146-E8380C2B08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23086" y="3009449"/>
            <a:ext cx="3068604" cy="1877326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A50305D-307E-9847-9F21-75586CBA70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96698" y="1894523"/>
            <a:ext cx="3196036" cy="823912"/>
          </a:xfrm>
        </p:spPr>
        <p:txBody>
          <a:bodyPr/>
          <a:lstStyle/>
          <a:p>
            <a:pPr algn="ctr"/>
            <a:r>
              <a:rPr lang="en-US" dirty="0"/>
              <a:t>Study cells unresponsive to drugs</a:t>
            </a:r>
            <a:r>
              <a:rPr lang="en-US" baseline="30000" dirty="0"/>
              <a:t>2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AE7AD140-5ADB-4847-8DBB-8A01616AA37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96698" y="3364970"/>
            <a:ext cx="3151902" cy="1121146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2F922B3-123A-2046-9140-D86BE34FEC68}"/>
              </a:ext>
            </a:extLst>
          </p:cNvPr>
          <p:cNvSpPr txBox="1"/>
          <p:nvPr/>
        </p:nvSpPr>
        <p:spPr>
          <a:xfrm>
            <a:off x="855028" y="5086192"/>
            <a:ext cx="3459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Human Embryonic Development</a:t>
            </a:r>
            <a:r>
              <a:rPr lang="en-US" baseline="30000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F7220F-595B-DF47-99B6-065346B61F95}"/>
              </a:ext>
            </a:extLst>
          </p:cNvPr>
          <p:cNvSpPr txBox="1"/>
          <p:nvPr/>
        </p:nvSpPr>
        <p:spPr>
          <a:xfrm>
            <a:off x="655320" y="6469811"/>
            <a:ext cx="1107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1.</a:t>
            </a:r>
            <a:r>
              <a:rPr lang="en-US" dirty="0">
                <a:effectLst/>
              </a:rPr>
              <a:t> </a:t>
            </a:r>
            <a:r>
              <a:rPr lang="en-US" dirty="0">
                <a:hlinkClick r:id="rId4"/>
              </a:rPr>
              <a:t>www.vectorstock.com</a:t>
            </a:r>
            <a:r>
              <a:rPr lang="en-US" dirty="0"/>
              <a:t>  2. </a:t>
            </a:r>
            <a:r>
              <a:rPr lang="en-US" dirty="0">
                <a:hlinkClick r:id="rId5"/>
              </a:rPr>
              <a:t>http://www.breastcancerstudyandsupport.org</a:t>
            </a:r>
            <a:r>
              <a:rPr lang="en-US" dirty="0"/>
              <a:t>  3. </a:t>
            </a:r>
            <a:r>
              <a:rPr lang="en-US" dirty="0">
                <a:hlinkClick r:id="rId6"/>
              </a:rPr>
              <a:t>https://community.10xgenomics.com/</a:t>
            </a:r>
            <a:r>
              <a:rPr lang="en-US" dirty="0"/>
              <a:t> </a:t>
            </a:r>
            <a:endParaRPr lang="en-US" dirty="0">
              <a:effectLst/>
            </a:endParaRP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142BF9C-D2A3-EF45-94CC-150750793C75}"/>
              </a:ext>
            </a:extLst>
          </p:cNvPr>
          <p:cNvSpPr txBox="1">
            <a:spLocks/>
          </p:cNvSpPr>
          <p:nvPr/>
        </p:nvSpPr>
        <p:spPr>
          <a:xfrm>
            <a:off x="8410002" y="1894523"/>
            <a:ext cx="3196036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Cell-specific biology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EC7CE4-FD11-BA4C-A400-964EE33289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7942" y="3457621"/>
            <a:ext cx="1554690" cy="12869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E6CA8B-49A3-6447-8D65-0B470EE544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62632" y="3522776"/>
            <a:ext cx="1089580" cy="108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95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D87AB-14AE-6642-8999-6723FFF2C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175" y="365125"/>
            <a:ext cx="11383705" cy="1325563"/>
          </a:xfrm>
        </p:spPr>
        <p:txBody>
          <a:bodyPr/>
          <a:lstStyle/>
          <a:p>
            <a:r>
              <a:rPr lang="en-US" dirty="0"/>
              <a:t>Effect of incomplete DNA capture on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24883-F851-474C-8854-FF24730F5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some parts of chromosomes are not captured, sequence of those parts cannot be determined. Consequently, lots of gaps remain in the whole genome sequencing from single-cells.</a:t>
            </a:r>
          </a:p>
          <a:p>
            <a:r>
              <a:rPr lang="en-US" dirty="0"/>
              <a:t>In a 2011 study, only ~6% genome could be sequenced.</a:t>
            </a:r>
          </a:p>
          <a:p>
            <a:r>
              <a:rPr lang="en-US" dirty="0"/>
              <a:t>Still cool analysis is possible.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892FA6-3C7E-7B49-BED1-3B0C5FE55D87}"/>
              </a:ext>
            </a:extLst>
          </p:cNvPr>
          <p:cNvSpPr txBox="1"/>
          <p:nvPr/>
        </p:nvSpPr>
        <p:spPr>
          <a:xfrm>
            <a:off x="610175" y="6488668"/>
            <a:ext cx="1158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>
                <a:effectLst/>
              </a:rPr>
              <a:t>Navin</a:t>
            </a:r>
            <a:r>
              <a:rPr lang="en-US" dirty="0">
                <a:effectLst/>
              </a:rPr>
              <a:t> N et al. 2011. </a:t>
            </a:r>
            <a:r>
              <a:rPr lang="en-US" dirty="0" err="1">
                <a:effectLst/>
              </a:rPr>
              <a:t>Tumour</a:t>
            </a:r>
            <a:r>
              <a:rPr lang="en-US" dirty="0">
                <a:effectLst/>
              </a:rPr>
              <a:t> evolution inferred by single-cell sequencing. </a:t>
            </a:r>
            <a:r>
              <a:rPr lang="en-US" i="1" dirty="0">
                <a:effectLst/>
              </a:rPr>
              <a:t>Nature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472</a:t>
            </a:r>
            <a:r>
              <a:rPr lang="en-US" dirty="0">
                <a:effectLst/>
              </a:rPr>
              <a:t>: 90–94. </a:t>
            </a:r>
          </a:p>
        </p:txBody>
      </p:sp>
    </p:spTree>
    <p:extLst>
      <p:ext uri="{BB962C8B-B14F-4D97-AF65-F5344CB8AC3E}">
        <p14:creationId xmlns:p14="http://schemas.microsoft.com/office/powerpoint/2010/main" val="1470222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DC4FF-D3E2-594D-96C7-C20B7707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8992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Tumor evolution : Copy Number Variation (CNV)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C85A4D-25F8-4045-985F-8D9066519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83281" y="1825625"/>
            <a:ext cx="7970519" cy="4351338"/>
          </a:xfrm>
        </p:spPr>
        <p:txBody>
          <a:bodyPr/>
          <a:lstStyle/>
          <a:p>
            <a:r>
              <a:rPr lang="en-US" dirty="0"/>
              <a:t>Studied CNV in breast cancer evolution.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CNV: variation of the number </a:t>
            </a:r>
            <a:br>
              <a:rPr lang="en-US" dirty="0"/>
            </a:br>
            <a:r>
              <a:rPr lang="en-US" dirty="0"/>
              <a:t>of copies of a particular gene </a:t>
            </a:r>
            <a:br>
              <a:rPr lang="en-US" dirty="0"/>
            </a:br>
            <a:r>
              <a:rPr lang="en-US" dirty="0"/>
              <a:t>from one individual to other.</a:t>
            </a:r>
            <a:br>
              <a:rPr lang="en-US" dirty="0"/>
            </a:br>
            <a:r>
              <a:rPr lang="en-US" dirty="0"/>
              <a:t>It is a result of duplication or </a:t>
            </a:r>
            <a:br>
              <a:rPr lang="en-US" dirty="0"/>
            </a:br>
            <a:r>
              <a:rPr lang="en-US" dirty="0"/>
              <a:t>deletion event.</a:t>
            </a:r>
          </a:p>
          <a:p>
            <a:r>
              <a:rPr lang="en-US" dirty="0"/>
              <a:t>Diploid: 2 sets of chromosomes.</a:t>
            </a:r>
          </a:p>
          <a:p>
            <a:r>
              <a:rPr lang="en-US" dirty="0"/>
              <a:t>Aneuploid: Unusual #chromosomes.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F3FB09-CCC2-5E41-B12A-FBF7933F1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81200"/>
            <a:ext cx="2262193" cy="23765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673206-BAB4-824B-BAF7-8C89F62BA37F}"/>
              </a:ext>
            </a:extLst>
          </p:cNvPr>
          <p:cNvSpPr txBox="1"/>
          <p:nvPr/>
        </p:nvSpPr>
        <p:spPr>
          <a:xfrm>
            <a:off x="873741" y="4357773"/>
            <a:ext cx="2191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Nicholas </a:t>
            </a:r>
            <a:r>
              <a:rPr lang="en-US" dirty="0" err="1"/>
              <a:t>Navin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AFD81C-7D2B-904D-9D4E-496320CD6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040" y="2590352"/>
            <a:ext cx="2433320" cy="37215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706F7FA-CA57-D34E-9826-D8F277B4CF4D}"/>
              </a:ext>
            </a:extLst>
          </p:cNvPr>
          <p:cNvSpPr txBox="1"/>
          <p:nvPr/>
        </p:nvSpPr>
        <p:spPr>
          <a:xfrm>
            <a:off x="320615" y="5763896"/>
            <a:ext cx="36302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effectLst/>
              </a:rPr>
              <a:t>Navin</a:t>
            </a:r>
            <a:r>
              <a:rPr lang="en-US" dirty="0">
                <a:effectLst/>
              </a:rPr>
              <a:t> N et al. 2011. </a:t>
            </a:r>
            <a:r>
              <a:rPr lang="en-US" dirty="0" err="1">
                <a:effectLst/>
              </a:rPr>
              <a:t>Tumour</a:t>
            </a:r>
            <a:r>
              <a:rPr lang="en-US" dirty="0">
                <a:effectLst/>
              </a:rPr>
              <a:t> evolution inferred by single-cell sequencing. </a:t>
            </a:r>
            <a:r>
              <a:rPr lang="en-US" i="1" dirty="0">
                <a:effectLst/>
              </a:rPr>
              <a:t>Nature</a:t>
            </a:r>
            <a:r>
              <a:rPr lang="en-US" dirty="0">
                <a:effectLst/>
              </a:rPr>
              <a:t> </a:t>
            </a:r>
            <a:r>
              <a:rPr lang="en-US" b="1" dirty="0">
                <a:effectLst/>
              </a:rPr>
              <a:t>472</a:t>
            </a:r>
            <a:r>
              <a:rPr lang="en-US" dirty="0">
                <a:effectLst/>
              </a:rPr>
              <a:t>: 90–94. </a:t>
            </a:r>
          </a:p>
        </p:txBody>
      </p:sp>
    </p:spTree>
    <p:extLst>
      <p:ext uri="{BB962C8B-B14F-4D97-AF65-F5344CB8AC3E}">
        <p14:creationId xmlns:p14="http://schemas.microsoft.com/office/powerpoint/2010/main" val="693412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8049</TotalTime>
  <Words>1359</Words>
  <Application>Microsoft Macintosh PowerPoint</Application>
  <PresentationFormat>Widescreen</PresentationFormat>
  <Paragraphs>175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Single-cell sequencing</vt:lpstr>
      <vt:lpstr>Outline</vt:lpstr>
      <vt:lpstr>Bulk (traditional) vs. Single-cell sequencing</vt:lpstr>
      <vt:lpstr>Methods</vt:lpstr>
      <vt:lpstr>Capturing single-cells</vt:lpstr>
      <vt:lpstr>Why should we care for “single-cell” data?</vt:lpstr>
      <vt:lpstr>Why should we care for “single-cell” data?</vt:lpstr>
      <vt:lpstr>Effect of incomplete DNA capture on sequencing</vt:lpstr>
      <vt:lpstr>Tumor evolution : Copy Number Variation (CNV)</vt:lpstr>
      <vt:lpstr>Tumor evolution : How does breast cancer metastasize?</vt:lpstr>
      <vt:lpstr>Effect of incomplete RNA capture on sequencing</vt:lpstr>
      <vt:lpstr>Dropout/Zero-Inflation?</vt:lpstr>
      <vt:lpstr>Modality of expression</vt:lpstr>
      <vt:lpstr>Keep in mind</vt:lpstr>
      <vt:lpstr>Spike-in</vt:lpstr>
      <vt:lpstr>Unique Molecule Identifier (UMI)</vt:lpstr>
      <vt:lpstr>Barcode+UMI to count matrix</vt:lpstr>
      <vt:lpstr>What if 2 cells are captured?</vt:lpstr>
      <vt:lpstr>Technical/hidden factors</vt:lpstr>
      <vt:lpstr>Confounded study</vt:lpstr>
      <vt:lpstr>QC</vt:lpstr>
      <vt:lpstr>QC</vt:lpstr>
      <vt:lpstr>Cell types</vt:lpstr>
      <vt:lpstr>Finding cell-types (Clustering)</vt:lpstr>
      <vt:lpstr>Example: Cell types ﻿in adult frozen mouse hippocampus and prefrontal cortex.</vt:lpstr>
      <vt:lpstr>Advantage of scRNA-seq: Simpson Paradox</vt:lpstr>
      <vt:lpstr>Advantage of scRNA-seq: Change in regulation or composition?</vt:lpstr>
      <vt:lpstr>Advantage of scRNA-seq: Strong signal in time-series data</vt:lpstr>
      <vt:lpstr>But cells do not come with differentiation tag. We have to learn pseudo-temporal orderi ng. </vt:lpstr>
      <vt:lpstr>Human myoblasts differentiation</vt:lpstr>
      <vt:lpstr>Network inference</vt:lpstr>
      <vt:lpstr>Multiple types of sequences from a single cell</vt:lpstr>
      <vt:lpstr>Software development</vt:lpstr>
      <vt:lpstr>Summary: Lots of things are happening ...  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Single-cell sequencing</dc:title>
  <dc:creator>Ashis Saha</dc:creator>
  <cp:lastModifiedBy>Ashis Saha</cp:lastModifiedBy>
  <cp:revision>106</cp:revision>
  <dcterms:created xsi:type="dcterms:W3CDTF">2016-10-06T15:16:24Z</dcterms:created>
  <dcterms:modified xsi:type="dcterms:W3CDTF">2019-03-25T17:42:09Z</dcterms:modified>
</cp:coreProperties>
</file>

<file path=docProps/thumbnail.jpeg>
</file>